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76" r:id="rId15"/>
    <p:sldId id="284" r:id="rId16"/>
    <p:sldId id="285" r:id="rId17"/>
    <p:sldId id="329" r:id="rId18"/>
    <p:sldId id="291" r:id="rId19"/>
    <p:sldId id="296" r:id="rId20"/>
    <p:sldId id="316" r:id="rId21"/>
    <p:sldId id="330" r:id="rId22"/>
    <p:sldId id="32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7D8"/>
    <a:srgbClr val="182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8"/>
    <p:restoredTop sz="94690"/>
  </p:normalViewPr>
  <p:slideViewPr>
    <p:cSldViewPr snapToGrid="0">
      <p:cViewPr>
        <p:scale>
          <a:sx n="98" d="100"/>
          <a:sy n="98" d="100"/>
        </p:scale>
        <p:origin x="176" y="7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65177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65177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6517736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9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6517736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6517736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9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6517736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6517736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6517736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65177367_0_20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706517736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6517736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7065177367_0_20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394" name="Google Shape;394;g7065177367_0_207:notes"/>
          <p:cNvSpPr txBox="1">
            <a:spLocks noGrp="1"/>
          </p:cNvSpPr>
          <p:nvPr>
            <p:ph type="ftr" idx="11"/>
          </p:nvPr>
        </p:nvSpPr>
        <p:spPr>
          <a:xfrm>
            <a:off x="0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© Laurie Williams 2015</a:t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065177367_0_26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706517736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06517736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065177367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65177367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7065177367_0_41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7065177367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Arial"/>
                <a:ea typeface="Arial"/>
                <a:cs typeface="Arial"/>
                <a:sym typeface="Arial"/>
              </a:rPr>
              <a:t>18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06517736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06517736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651773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651773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6517736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6517736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651773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6517736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6517736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6517736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6517736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6517736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0651773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9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0651773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651773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651773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0651773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9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0651773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ctrTitle"/>
          </p:nvPr>
        </p:nvSpPr>
        <p:spPr>
          <a:xfrm>
            <a:off x="822960" y="2057400"/>
            <a:ext cx="7498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1645920" y="3086100"/>
            <a:ext cx="58521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274320" y="205740"/>
            <a:ext cx="85953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 sz="3500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274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846320" y="1234440"/>
            <a:ext cx="40233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274320" y="4526280"/>
            <a:ext cx="8595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425" tIns="75425" rIns="75425" bIns="75425" anchor="t" anchorCtr="0">
            <a:noAutofit/>
          </a:bodyPr>
          <a:lstStyle>
            <a:lvl1pPr marL="457200" lvl="0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457200" y="20359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body" idx="1"/>
          </p:nvPr>
        </p:nvSpPr>
        <p:spPr>
          <a:xfrm>
            <a:off x="533400" y="1264444"/>
            <a:ext cx="3962400" cy="3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2"/>
          </p:nvPr>
        </p:nvSpPr>
        <p:spPr>
          <a:xfrm>
            <a:off x="4648200" y="1264444"/>
            <a:ext cx="3962400" cy="3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>
            <a:off x="628650" y="477507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© NC State Software Engineering Faculty</a:t>
            </a:r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burst.io/an-introduction-to-github-project-boards-2944e6ffbf3c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project-managemen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1wnYdLEpgI" TargetMode="External"/><Relationship Id="rId2" Type="http://schemas.openxmlformats.org/officeDocument/2006/relationships/hyperlink" Target="https://deepsource.io/blog/git-best-practice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Processes</a:t>
            </a:r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Based on Slides from Prof. Christopher </a:t>
            </a:r>
            <a:r>
              <a:rPr lang="en" dirty="0" err="1"/>
              <a:t>Parnin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F7AD-B9AC-4D4D-8A29-49C2EEFF0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83497" y="234377"/>
            <a:ext cx="813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 Together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15" y="908044"/>
            <a:ext cx="5892158" cy="2458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/>
        </p:nvSpPr>
        <p:spPr>
          <a:xfrm>
            <a:off x="691200" y="3745828"/>
            <a:ext cx="7906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317500" marR="0" lvl="0" indent="-158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in an open space big enough for everyone.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58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small, private spaces nearby.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/>
        </p:nvSpPr>
        <p:spPr>
          <a:xfrm>
            <a:off x="83497" y="234377"/>
            <a:ext cx="813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ctr" rtl="0">
              <a:lnSpc>
                <a:spcPct val="1198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Informative Workspace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415" y="1199931"/>
            <a:ext cx="2586330" cy="280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15" y="914541"/>
            <a:ext cx="2696523" cy="166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33" y="2737142"/>
            <a:ext cx="2845614" cy="1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/>
        </p:nvSpPr>
        <p:spPr>
          <a:xfrm>
            <a:off x="83497" y="234377"/>
            <a:ext cx="813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ctr" rtl="0">
              <a:lnSpc>
                <a:spcPct val="13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Stories</a:t>
            </a: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423" y="1906181"/>
            <a:ext cx="4094010" cy="294543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4"/>
          <p:cNvSpPr txBox="1"/>
          <p:nvPr/>
        </p:nvSpPr>
        <p:spPr>
          <a:xfrm>
            <a:off x="1149097" y="1059581"/>
            <a:ext cx="67170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Customer-visible functionality     Not “requirements”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Estimates made early                  Not tasks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4"/>
          <p:cNvSpPr txBox="1"/>
          <p:nvPr/>
        </p:nvSpPr>
        <p:spPr>
          <a:xfrm>
            <a:off x="6864480" y="4889666"/>
            <a:ext cx="2797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Laurie Williams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200" dirty="0"/>
              <a:t>User Stories in Action</a:t>
            </a:r>
            <a:endParaRPr sz="3200" dirty="0"/>
          </a:p>
        </p:txBody>
      </p:sp>
      <p:pic>
        <p:nvPicPr>
          <p:cNvPr id="388" name="Google Shape;388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990507"/>
            <a:ext cx="5133000" cy="3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13</a:t>
            </a:fld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Agile Requirements Granularity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Arial"/>
                <a:ea typeface="Arial"/>
                <a:cs typeface="Arial"/>
                <a:sym typeface="Arial"/>
              </a:rPr>
              <a:t>14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0" y="971550"/>
            <a:ext cx="4639866" cy="402001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3"/>
          <p:cNvSpPr txBox="1"/>
          <p:nvPr/>
        </p:nvSpPr>
        <p:spPr>
          <a:xfrm>
            <a:off x="2057400" y="1710501"/>
            <a:ext cx="251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Sprint:  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Stories = can be started and completed in one iteration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dirty="0"/>
          </a:p>
        </p:txBody>
      </p:sp>
      <p:sp>
        <p:nvSpPr>
          <p:cNvPr id="400" name="Google Shape;400;p63"/>
          <p:cNvSpPr txBox="1"/>
          <p:nvPr/>
        </p:nvSpPr>
        <p:spPr>
          <a:xfrm>
            <a:off x="1628775" y="2662647"/>
            <a:ext cx="21717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Release:  epics or stories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Epic = larger requirement; grouping of stories</a:t>
            </a:r>
            <a:endParaRPr sz="1050" dirty="0"/>
          </a:p>
        </p:txBody>
      </p:sp>
      <p:sp>
        <p:nvSpPr>
          <p:cNvPr id="401" name="Google Shape;401;p63"/>
          <p:cNvSpPr txBox="1"/>
          <p:nvPr/>
        </p:nvSpPr>
        <p:spPr>
          <a:xfrm>
            <a:off x="1296591" y="3848524"/>
            <a:ext cx="22287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  <a:endParaRPr sz="10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plan, everything</a:t>
            </a:r>
            <a:endParaRPr sz="10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team plans to </a:t>
            </a:r>
            <a:endParaRPr sz="10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deliver/fix</a:t>
            </a:r>
            <a:endParaRPr sz="10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3"/>
          <p:cNvSpPr/>
          <p:nvPr/>
        </p:nvSpPr>
        <p:spPr>
          <a:xfrm>
            <a:off x="3829050" y="3143250"/>
            <a:ext cx="2628900" cy="685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3"/>
          <p:cNvSpPr/>
          <p:nvPr/>
        </p:nvSpPr>
        <p:spPr>
          <a:xfrm>
            <a:off x="3143250" y="4457700"/>
            <a:ext cx="4114800" cy="514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 txBox="1"/>
          <p:nvPr/>
        </p:nvSpPr>
        <p:spPr>
          <a:xfrm>
            <a:off x="6457950" y="1708276"/>
            <a:ext cx="1771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Theme:</a:t>
            </a:r>
            <a:endParaRPr sz="10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</a:t>
            </a:r>
            <a:r>
              <a:rPr lang="en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stories or epics</a:t>
            </a:r>
            <a:endParaRPr sz="1050"/>
          </a:p>
        </p:txBody>
      </p:sp>
      <p:cxnSp>
        <p:nvCxnSpPr>
          <p:cNvPr id="405" name="Google Shape;405;p63"/>
          <p:cNvCxnSpPr/>
          <p:nvPr/>
        </p:nvCxnSpPr>
        <p:spPr>
          <a:xfrm rot="5400000">
            <a:off x="6258000" y="2600400"/>
            <a:ext cx="685800" cy="3999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06" name="Google Shape;406;p63"/>
          <p:cNvCxnSpPr/>
          <p:nvPr/>
        </p:nvCxnSpPr>
        <p:spPr>
          <a:xfrm rot="-5400000" flipH="1">
            <a:off x="5972250" y="3286050"/>
            <a:ext cx="2000100" cy="3429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F2BB-0B60-6647-9E35-7651C1EC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Board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8A574-6D86-ED4B-834C-468F74626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5319"/>
            <a:ext cx="7886700" cy="3263400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https://codeburst.io/an-introduction-to-github-project-boards-2944e6ffbf3c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21AF2-0051-A64F-AA3C-03898947A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5984A-64B1-E443-A294-AAC6314B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74" y="1503863"/>
            <a:ext cx="6258576" cy="32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2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Kanban Tools</a:t>
            </a:r>
            <a:endParaRPr sz="1100"/>
          </a:p>
        </p:txBody>
      </p:sp>
      <p:sp>
        <p:nvSpPr>
          <p:cNvPr id="458" name="Google Shape;458;p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 dirty="0"/>
              <a:t>GitHub Projects: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https://github.com/features/project-management/</a:t>
            </a:r>
            <a:r>
              <a:rPr lang="en" sz="1100" dirty="0">
                <a:solidFill>
                  <a:srgbClr val="FF0000"/>
                </a:solidFill>
              </a:rPr>
              <a:t> </a:t>
            </a:r>
            <a:endParaRPr sz="11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 dirty="0"/>
              <a:t>Trello</a:t>
            </a:r>
            <a:endParaRPr sz="11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 dirty="0" err="1"/>
              <a:t>LeanKit</a:t>
            </a:r>
            <a:endParaRPr sz="11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 dirty="0"/>
              <a:t>Visual Studio Team Services </a:t>
            </a:r>
            <a:endParaRPr sz="1100" dirty="0"/>
          </a:p>
        </p:txBody>
      </p:sp>
      <p:sp>
        <p:nvSpPr>
          <p:cNvPr id="460" name="Google Shape;460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16</a:t>
            </a:fld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/>
        </p:nvSpPr>
        <p:spPr>
          <a:xfrm>
            <a:off x="540000" y="234377"/>
            <a:ext cx="81312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Weekly cycle </a:t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4"/>
          <p:cNvSpPr txBox="1"/>
          <p:nvPr/>
        </p:nvSpPr>
        <p:spPr>
          <a:xfrm>
            <a:off x="388778" y="1401975"/>
            <a:ext cx="38628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317500" marR="0" lvl="0" indent="-17780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Review, reflect, plan, break into tasks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7780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priority stories in “time boxed” weekly increments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7780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“heartbeat” for project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77" y="1593507"/>
            <a:ext cx="6410728" cy="304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Daily Scrum </a:t>
            </a:r>
            <a:endParaRPr sz="1100" b="1" dirty="0"/>
          </a:p>
        </p:txBody>
      </p:sp>
      <p:sp>
        <p:nvSpPr>
          <p:cNvPr id="637" name="Google Shape;637;p9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Who attends?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Developers, testers, product owner, ScrumMaster/project manager, others as available:  UI, doc, etc. … the “whole world”</a:t>
            </a:r>
            <a:endParaRPr sz="1100"/>
          </a:p>
          <a:p>
            <a:pPr marL="17780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Three questions and only three questions (and not the solutions):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did you do since the last Scrum meeting?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What will you do before the next meeting?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Do you have any obstacles in the way of doing your work?  </a:t>
            </a:r>
            <a:endParaRPr sz="1100"/>
          </a:p>
          <a:p>
            <a:pPr marL="17780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Provides coordination mechanism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Once per day, hear where everyone is</a:t>
            </a:r>
            <a:endParaRPr sz="1100"/>
          </a:p>
          <a:p>
            <a:pPr marL="520700" lvl="1" indent="-1714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Remove obstacles</a:t>
            </a:r>
            <a:endParaRPr sz="1100"/>
          </a:p>
          <a:p>
            <a:pPr marL="863600" lvl="2" indent="-1841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Self-empowered team steps up to help</a:t>
            </a:r>
            <a:endParaRPr sz="1100"/>
          </a:p>
          <a:p>
            <a:pPr marL="863600" lvl="2" indent="-18415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May require management support</a:t>
            </a:r>
            <a:endParaRPr sz="1100"/>
          </a:p>
          <a:p>
            <a:pPr marL="177800" lvl="0" indent="-177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Each team mate provides verbal commitment to his/her peers (“accountability buddy”)</a:t>
            </a:r>
            <a:endParaRPr sz="1100"/>
          </a:p>
          <a:p>
            <a:pPr marL="177800" lvl="0" indent="-635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E6B6C-54A0-444C-BF21-5AF1B795B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741DC6-D821-0943-9446-E6350051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Using 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53BC54-550D-0E4D-B398-1941663E7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Online document: Simple conventions which make Git work best for a team(</a:t>
            </a:r>
            <a:r>
              <a:rPr lang="en-US" dirty="0">
                <a:hlinkClick r:id="rId2"/>
              </a:rPr>
              <a:t>https://deepsource.io/blog/git-best-practices/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Make clean, single-purpose commits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Write meaningful commit messages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Commit early, commit often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Don’t alter published history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Don’t commit generated files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000" dirty="0" err="1"/>
              <a:t>Youtube</a:t>
            </a:r>
            <a:r>
              <a:rPr lang="en-US" sz="2000" dirty="0"/>
              <a:t> video: A Better Git Workflow with Rebase</a:t>
            </a:r>
            <a:endParaRPr lang="en-US" sz="2000" dirty="0">
              <a:hlinkClick r:id="rId3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hlinkClick r:id="rId3"/>
              </a:rPr>
              <a:t>https://www.youtube.com/watch?v=f1wnYdLEpgI</a:t>
            </a: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003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</a:t>
            </a:r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which </a:t>
            </a: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needs are </a:t>
            </a:r>
            <a:r>
              <a:rPr lang="en" sz="2400" i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translated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a software </a:t>
            </a:r>
            <a:r>
              <a:rPr lang="en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process involves </a:t>
            </a:r>
          </a:p>
          <a:p>
            <a:pPr marL="635000" lvl="1" indent="-1905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translating user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needs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software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635000" lvl="1" indent="-1905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transforming the software requirements into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635000" lvl="1" indent="-1905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the design in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635000" lvl="1" indent="-1905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•"/>
            </a:pP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code, and </a:t>
            </a:r>
          </a:p>
          <a:p>
            <a:pPr marL="635000" lvl="1" indent="-1905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installing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checking out the software for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operational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rgbClr val="1927D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1BE11-988C-6443-98E0-B0BC62808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6"/>
          <p:cNvSpPr txBox="1">
            <a:spLocks noGrp="1"/>
          </p:cNvSpPr>
          <p:nvPr>
            <p:ph type="title"/>
          </p:nvPr>
        </p:nvSpPr>
        <p:spPr>
          <a:xfrm>
            <a:off x="456480" y="261377"/>
            <a:ext cx="82968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Autofit/>
          </a:bodyPr>
          <a:lstStyle/>
          <a:p>
            <a:pPr marL="0" marR="0" lvl="0" indent="0" algn="ctr" rtl="0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06"/>
          <p:cNvSpPr txBox="1">
            <a:spLocks noGrp="1"/>
          </p:cNvSpPr>
          <p:nvPr>
            <p:ph type="body" idx="1"/>
          </p:nvPr>
        </p:nvSpPr>
        <p:spPr>
          <a:xfrm>
            <a:off x="456480" y="1222678"/>
            <a:ext cx="8296800" cy="3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l" rtl="0">
              <a:lnSpc>
                <a:spcPct val="1117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 was created as an improvement over waterfall software development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1718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 consists of a number of different development methods, all bound together with the same values: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177800" algn="l" rtl="0">
              <a:lnSpc>
                <a:spcPct val="111458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 and interactions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177800" algn="l" rtl="0">
              <a:lnSpc>
                <a:spcPct val="111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software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177800" algn="l" rtl="0">
              <a:lnSpc>
                <a:spcPct val="111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collaboration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marR="0" lvl="1" indent="-177800" algn="l" rtl="0">
              <a:lnSpc>
                <a:spcPct val="111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Responding to change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Process Models</a:t>
            </a:r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models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front requirements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Stable requirements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of development minimized by up front planning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and design documented and inspected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 it right the first time”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Safety- and mission-critical systems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DE69BB-5783-714F-8E86-901DE8500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92" y="1017728"/>
            <a:ext cx="4457700" cy="3721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7"/>
          <p:cNvGrpSpPr/>
          <p:nvPr/>
        </p:nvGrpSpPr>
        <p:grpSpPr>
          <a:xfrm>
            <a:off x="4392050" y="1402845"/>
            <a:ext cx="4570869" cy="2951668"/>
            <a:chOff x="363" y="120"/>
            <a:chExt cx="5033" cy="3361"/>
          </a:xfrm>
        </p:grpSpPr>
        <p:pic>
          <p:nvPicPr>
            <p:cNvPr id="180" name="Google Shape;180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3" y="120"/>
              <a:ext cx="5033" cy="33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Google Shape;181;p37"/>
            <p:cNvCxnSpPr/>
            <p:nvPr/>
          </p:nvCxnSpPr>
          <p:spPr>
            <a:xfrm rot="10800000">
              <a:off x="2600" y="181"/>
              <a:ext cx="0" cy="3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7"/>
            <p:cNvCxnSpPr/>
            <p:nvPr/>
          </p:nvCxnSpPr>
          <p:spPr>
            <a:xfrm>
              <a:off x="363" y="1712"/>
              <a:ext cx="48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37"/>
          <p:cNvSpPr txBox="1"/>
          <p:nvPr/>
        </p:nvSpPr>
        <p:spPr>
          <a:xfrm>
            <a:off x="89425" y="4739625"/>
            <a:ext cx="3000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Waterfall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7"/>
          <p:cNvSpPr txBox="1"/>
          <p:nvPr/>
        </p:nvSpPr>
        <p:spPr>
          <a:xfrm>
            <a:off x="5832300" y="4540825"/>
            <a:ext cx="3000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Spiral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F08BB4-D87F-AA40-B8A7-2A976E927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Iterative Model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76" y="1095773"/>
            <a:ext cx="4074825" cy="28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4750" y="1662528"/>
            <a:ext cx="3783250" cy="19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5341550" y="3897225"/>
            <a:ext cx="3000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Iterative Model</a:t>
            </a:r>
            <a:endParaRPr sz="1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8"/>
          <p:cNvSpPr txBox="1"/>
          <p:nvPr/>
        </p:nvSpPr>
        <p:spPr>
          <a:xfrm>
            <a:off x="660188" y="3975275"/>
            <a:ext cx="3000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Incremental Model</a:t>
            </a:r>
            <a:endParaRPr sz="1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7F5084-D9C8-F941-B5D4-833D0871D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971" y="0"/>
            <a:ext cx="50320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C4DFB-6929-5C4E-85CB-AE9503E79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/>
          </p:nvPr>
        </p:nvSpPr>
        <p:spPr>
          <a:xfrm>
            <a:off x="456480" y="231137"/>
            <a:ext cx="82968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Autofit/>
          </a:bodyPr>
          <a:lstStyle/>
          <a:p>
            <a:pPr marL="0" marR="0" lvl="0" indent="0" algn="ctr" rtl="0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Roots of Agile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201525" y="1222675"/>
            <a:ext cx="8778900" cy="3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l" rtl="0">
              <a:lnSpc>
                <a:spcPct val="1117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 to waterfall as the traditional software process.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1718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 together with the “Agile Manifesto”: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1875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uncovering better ways of developing software by doing it and helping others do it. Through this work we have come to value: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58750" algn="l" rtl="0">
              <a:lnSpc>
                <a:spcPct val="111875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 and interactions</a:t>
            </a: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processes and tools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58750" algn="l" rtl="0">
              <a:lnSpc>
                <a:spcPct val="111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software</a:t>
            </a: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comprehensive documentation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58750" algn="l" rtl="0">
              <a:lnSpc>
                <a:spcPct val="111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collaboration</a:t>
            </a: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contract negotiation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58750" algn="l" rtl="0">
              <a:lnSpc>
                <a:spcPct val="111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Responding to change</a:t>
            </a: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following a plan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1875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while there is value in the items on the right, we value the items on the left more.</a:t>
            </a:r>
            <a:endParaRPr sz="1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6567840" y="4781649"/>
            <a:ext cx="23352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l" rtl="0">
              <a:lnSpc>
                <a:spcPct val="1118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http://agilemanifesto.org/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>
            <a:spLocks noGrp="1"/>
          </p:cNvSpPr>
          <p:nvPr>
            <p:ph type="title"/>
          </p:nvPr>
        </p:nvSpPr>
        <p:spPr>
          <a:xfrm>
            <a:off x="456480" y="231137"/>
            <a:ext cx="82968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Autofit/>
          </a:bodyPr>
          <a:lstStyle/>
          <a:p>
            <a:pPr marL="0" marR="0" lvl="0" indent="0" algn="ctr" rtl="0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 at a High Level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1"/>
          <p:cNvSpPr txBox="1">
            <a:spLocks noGrp="1"/>
          </p:cNvSpPr>
          <p:nvPr>
            <p:ph type="body" idx="1"/>
          </p:nvPr>
        </p:nvSpPr>
        <p:spPr>
          <a:xfrm>
            <a:off x="456480" y="1222678"/>
            <a:ext cx="8296800" cy="3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Autofit/>
          </a:bodyPr>
          <a:lstStyle/>
          <a:p>
            <a:pPr marL="0" marR="0" lvl="0" indent="0" algn="l" rtl="0">
              <a:lnSpc>
                <a:spcPct val="111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“Agile” represents a collection of software development practices: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Extreme Programming</a:t>
            </a:r>
          </a:p>
          <a:p>
            <a:pPr marL="317500" lvl="0" indent="-190500">
              <a:buSzPts val="2200"/>
              <a:buChar char="●"/>
            </a:pPr>
            <a:r>
              <a:rPr lang="en" sz="2200" dirty="0"/>
              <a:t>Scrum</a:t>
            </a:r>
            <a:endParaRPr lang="en"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190500">
              <a:buSzPts val="2200"/>
              <a:buChar char="●"/>
            </a:pPr>
            <a:r>
              <a:rPr lang="en-US" sz="2200" dirty="0"/>
              <a:t>Feature Driven Development</a:t>
            </a:r>
          </a:p>
          <a:p>
            <a:pPr marL="317500" lvl="0" indent="-190500">
              <a:buSzPts val="2200"/>
              <a:buChar char="●"/>
            </a:pPr>
            <a:r>
              <a:rPr lang="en-US" sz="2200" dirty="0"/>
              <a:t>Crystal Methods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etc...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17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456480" y="261377"/>
            <a:ext cx="82968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Autofit/>
          </a:bodyPr>
          <a:lstStyle/>
          <a:p>
            <a:pPr marL="0" marR="0" lvl="0" indent="0" algn="ctr" rtl="0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Extreme Programming (XP)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7" y="1550171"/>
            <a:ext cx="4829118" cy="284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538" y="1958799"/>
            <a:ext cx="875070" cy="5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634</Words>
  <Application>Microsoft Macintosh PowerPoint</Application>
  <PresentationFormat>On-screen Show (16:9)</PresentationFormat>
  <Paragraphs>120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Simple Light</vt:lpstr>
      <vt:lpstr>Custom</vt:lpstr>
      <vt:lpstr>Office Theme</vt:lpstr>
      <vt:lpstr>Software Processes</vt:lpstr>
      <vt:lpstr>Software Process</vt:lpstr>
      <vt:lpstr>Traditional Software Process Models</vt:lpstr>
      <vt:lpstr>PowerPoint Presentation</vt:lpstr>
      <vt:lpstr>PowerPoint Presentation</vt:lpstr>
      <vt:lpstr>PowerPoint Presentation</vt:lpstr>
      <vt:lpstr>The Roots of Agile</vt:lpstr>
      <vt:lpstr>Agile at a High Level</vt:lpstr>
      <vt:lpstr>Extreme Programming (XP)</vt:lpstr>
      <vt:lpstr>PowerPoint Presentation</vt:lpstr>
      <vt:lpstr>PowerPoint Presentation</vt:lpstr>
      <vt:lpstr>PowerPoint Presentation</vt:lpstr>
      <vt:lpstr>User Stories in Action</vt:lpstr>
      <vt:lpstr>Agile Requirements Granularity</vt:lpstr>
      <vt:lpstr>Project Board on Github</vt:lpstr>
      <vt:lpstr>Kanban Tools</vt:lpstr>
      <vt:lpstr>PowerPoint Presentation</vt:lpstr>
      <vt:lpstr>Daily Scrum </vt:lpstr>
      <vt:lpstr>Best Practices for Using Git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Processes</dc:title>
  <cp:lastModifiedBy>Microsoft Office User</cp:lastModifiedBy>
  <cp:revision>26</cp:revision>
  <dcterms:modified xsi:type="dcterms:W3CDTF">2020-04-01T17:05:01Z</dcterms:modified>
</cp:coreProperties>
</file>